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sldIdLst>
    <p:sldId id="258" r:id="rId2"/>
  </p:sldIdLst>
  <p:sldSz cx="6858000" cy="990282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7" d="100"/>
          <a:sy n="47" d="100"/>
        </p:scale>
        <p:origin x="228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0671"/>
            <a:ext cx="5829300" cy="344765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857250" y="5201276"/>
            <a:ext cx="5143500" cy="239089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198768961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5710692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234"/>
            <a:ext cx="1478756" cy="8392186"/>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71488" y="527234"/>
            <a:ext cx="4350544" cy="839218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193234223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45230306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468832"/>
            <a:ext cx="5915025" cy="4119299"/>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467916" y="6627102"/>
            <a:ext cx="5915025" cy="2166242"/>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403170520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471488" y="2636169"/>
            <a:ext cx="2914650" cy="628325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3471863" y="2636169"/>
            <a:ext cx="2914650" cy="628325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207493815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236"/>
            <a:ext cx="5915025" cy="1914088"/>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472381" y="2427568"/>
            <a:ext cx="2901255" cy="118971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472381" y="3617282"/>
            <a:ext cx="2901255" cy="532047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3471863" y="2427568"/>
            <a:ext cx="2915543" cy="118971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3471863" y="3617282"/>
            <a:ext cx="2915543" cy="532047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243533306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64046298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426656674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188"/>
            <a:ext cx="2211884" cy="2310659"/>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2915543" y="1425826"/>
            <a:ext cx="3471863" cy="70374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72381" y="2970848"/>
            <a:ext cx="2211884" cy="550386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120518645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188"/>
            <a:ext cx="2211884" cy="2310659"/>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915543" y="1425826"/>
            <a:ext cx="3471863" cy="703742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472381" y="2970848"/>
            <a:ext cx="2211884" cy="550386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219105281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236"/>
            <a:ext cx="5915025" cy="191408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471488" y="2636169"/>
            <a:ext cx="5915025" cy="6283251"/>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471488" y="9178454"/>
            <a:ext cx="1543050" cy="52723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5" name="Footer Placeholder 4"/>
          <p:cNvSpPr>
            <a:spLocks noGrp="1"/>
          </p:cNvSpPr>
          <p:nvPr>
            <p:ph type="ftr" sz="quarter" idx="3"/>
          </p:nvPr>
        </p:nvSpPr>
        <p:spPr>
          <a:xfrm>
            <a:off x="2271713" y="9178454"/>
            <a:ext cx="2314575" cy="52723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9178454"/>
            <a:ext cx="1543050" cy="527234"/>
          </a:xfrm>
          <a:prstGeom prst="rect">
            <a:avLst/>
          </a:prstGeom>
        </p:spPr>
        <p:txBody>
          <a:bodyPr vert="horz" lIns="91440" tIns="45720" rIns="91440" bIns="45720" rtlCol="0" anchor="ctr"/>
          <a:lstStyle>
            <a:lvl1pPr algn="r">
              <a:defRPr sz="900">
                <a:solidFill>
                  <a:schemeClr val="tx1">
                    <a:tint val="75000"/>
                  </a:schemeClr>
                </a:solidFill>
              </a:defRPr>
            </a:lvl1p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66801053"/>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users.cecs.anu.edu.au/~hex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accent1">
                <a:lumMod val="40000"/>
                <a:lumOff val="60000"/>
              </a:schemeClr>
            </a:gs>
            <a:gs pos="100000">
              <a:schemeClr val="accent1">
                <a:lumMod val="60000"/>
                <a:lumOff val="40000"/>
              </a:schemeClr>
            </a:gs>
            <a:gs pos="0">
              <a:schemeClr val="accent1">
                <a:lumMod val="5000"/>
                <a:lumOff val="95000"/>
              </a:schemeClr>
            </a:gs>
            <a:gs pos="100000">
              <a:schemeClr val="accent1">
                <a:lumMod val="45000"/>
                <a:lumOff val="55000"/>
              </a:schemeClr>
            </a:gs>
            <a:gs pos="100000">
              <a:schemeClr val="accent1">
                <a:lumMod val="45000"/>
                <a:lumOff val="55000"/>
              </a:schemeClr>
            </a:gs>
            <a:gs pos="0">
              <a:schemeClr val="bg1"/>
            </a:gs>
            <a:gs pos="92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2" name="组合 1"/>
          <p:cNvGrpSpPr/>
          <p:nvPr/>
        </p:nvGrpSpPr>
        <p:grpSpPr>
          <a:xfrm>
            <a:off x="22752" y="-2933"/>
            <a:ext cx="6816197" cy="9795272"/>
            <a:chOff x="22752" y="-2933"/>
            <a:chExt cx="6816197" cy="9795272"/>
          </a:xfrm>
        </p:grpSpPr>
        <p:sp>
          <p:nvSpPr>
            <p:cNvPr id="6" name="文本框 5"/>
            <p:cNvSpPr txBox="1"/>
            <p:nvPr/>
          </p:nvSpPr>
          <p:spPr>
            <a:xfrm>
              <a:off x="2208345" y="1105853"/>
              <a:ext cx="2641600" cy="769441"/>
            </a:xfrm>
            <a:prstGeom prst="rect">
              <a:avLst/>
            </a:prstGeom>
            <a:noFill/>
          </p:spPr>
          <p:txBody>
            <a:bodyPr wrap="square" rtlCol="0">
              <a:spAutoFit/>
            </a:bodyPr>
            <a:lstStyle/>
            <a:p>
              <a:r>
                <a:rPr lang="zh-CN" altLang="en-US" sz="4400" b="1" dirty="0">
                  <a:latin typeface="黑体" panose="02010609060101010101" pitchFamily="49" charset="-122"/>
                  <a:ea typeface="黑体" panose="02010609060101010101" pitchFamily="49" charset="-122"/>
                </a:rPr>
                <a:t>学术报告</a:t>
              </a:r>
            </a:p>
          </p:txBody>
        </p:sp>
        <p:sp>
          <p:nvSpPr>
            <p:cNvPr id="7" name="文本框 6"/>
            <p:cNvSpPr txBox="1"/>
            <p:nvPr/>
          </p:nvSpPr>
          <p:spPr>
            <a:xfrm>
              <a:off x="167605" y="5744339"/>
              <a:ext cx="3405809" cy="369332"/>
            </a:xfrm>
            <a:prstGeom prst="rect">
              <a:avLst/>
            </a:prstGeom>
            <a:noFill/>
          </p:spPr>
          <p:txBody>
            <a:bodyPr wrap="square" rtlCol="0">
              <a:spAutoFit/>
            </a:bodyPr>
            <a:lstStyle/>
            <a:p>
              <a:r>
                <a:rPr lang="zh-CN" altLang="en-US" b="1" dirty="0" smtClean="0">
                  <a:latin typeface="黑体" panose="02010609060101010101" pitchFamily="49" charset="-122"/>
                  <a:ea typeface="黑体" panose="02010609060101010101" pitchFamily="49" charset="-122"/>
                </a:rPr>
                <a:t>报告人： </a:t>
              </a:r>
              <a:r>
                <a:rPr lang="en-US" altLang="zh-CN" dirty="0" err="1">
                  <a:latin typeface="Times New Roman" panose="02020603050405020304" pitchFamily="18" charset="0"/>
                  <a:cs typeface="Times New Roman" panose="02020603050405020304" pitchFamily="18" charset="0"/>
                </a:rPr>
                <a:t>Xuming</a:t>
              </a:r>
              <a:r>
                <a:rPr lang="en-US" altLang="zh-CN" dirty="0">
                  <a:latin typeface="Times New Roman" panose="02020603050405020304" pitchFamily="18" charset="0"/>
                  <a:cs typeface="Times New Roman" panose="02020603050405020304" pitchFamily="18" charset="0"/>
                </a:rPr>
                <a:t> He </a:t>
              </a:r>
              <a:endParaRPr lang="en-US" altLang="zh-CN" b="1" dirty="0" smtClean="0">
                <a:latin typeface="黑体" panose="02010609060101010101" pitchFamily="49" charset="-122"/>
                <a:ea typeface="黑体" panose="02010609060101010101" pitchFamily="49" charset="-122"/>
              </a:endParaRPr>
            </a:p>
          </p:txBody>
        </p:sp>
        <p:sp>
          <p:nvSpPr>
            <p:cNvPr id="8" name="矩形 7"/>
            <p:cNvSpPr/>
            <p:nvPr/>
          </p:nvSpPr>
          <p:spPr>
            <a:xfrm>
              <a:off x="1393017" y="1903459"/>
              <a:ext cx="4845224" cy="646331"/>
            </a:xfrm>
            <a:prstGeom prst="rect">
              <a:avLst/>
            </a:prstGeom>
          </p:spPr>
          <p:txBody>
            <a:bodyPr wrap="square">
              <a:spAutoFit/>
            </a:bodyPr>
            <a:lstStyle/>
            <a:p>
              <a:r>
                <a:rPr lang="en-US" altLang="zh-CN" b="1" dirty="0">
                  <a:latin typeface="Times New Roman" panose="02020603050405020304" pitchFamily="18" charset="0"/>
                  <a:cs typeface="Times New Roman" panose="02020603050405020304" pitchFamily="18" charset="0"/>
                </a:rPr>
                <a:t>Efficient Context-aware Scene Labeling </a:t>
              </a:r>
              <a:r>
                <a:rPr lang="en-US" altLang="zh-CN" b="1" dirty="0" smtClean="0">
                  <a:latin typeface="Times New Roman" panose="02020603050405020304" pitchFamily="18" charset="0"/>
                  <a:cs typeface="Times New Roman" panose="02020603050405020304" pitchFamily="18" charset="0"/>
                </a:rPr>
                <a:t>with </a:t>
              </a:r>
            </a:p>
            <a:p>
              <a:r>
                <a:rPr lang="en-US" altLang="zh-CN" b="1" dirty="0">
                  <a:latin typeface="Times New Roman" panose="02020603050405020304" pitchFamily="18" charset="0"/>
                  <a:cs typeface="Times New Roman" panose="02020603050405020304" pitchFamily="18" charset="0"/>
                </a:rPr>
                <a:t> </a:t>
              </a:r>
              <a:r>
                <a:rPr lang="en-US" altLang="zh-CN" b="1" dirty="0" smtClean="0">
                  <a:latin typeface="Times New Roman" panose="02020603050405020304" pitchFamily="18" charset="0"/>
                  <a:cs typeface="Times New Roman" panose="02020603050405020304" pitchFamily="18" charset="0"/>
                </a:rPr>
                <a:t>             Structured </a:t>
              </a:r>
              <a:r>
                <a:rPr lang="en-US" altLang="zh-CN" b="1" dirty="0">
                  <a:latin typeface="Times New Roman" panose="02020603050405020304" pitchFamily="18" charset="0"/>
                  <a:cs typeface="Times New Roman" panose="02020603050405020304" pitchFamily="18" charset="0"/>
                </a:rPr>
                <a:t>Models</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9" name="文本框 8"/>
            <p:cNvSpPr txBox="1"/>
            <p:nvPr/>
          </p:nvSpPr>
          <p:spPr>
            <a:xfrm>
              <a:off x="213196" y="1905454"/>
              <a:ext cx="1788160" cy="369332"/>
            </a:xfrm>
            <a:prstGeom prst="rect">
              <a:avLst/>
            </a:prstGeom>
            <a:noFill/>
          </p:spPr>
          <p:txBody>
            <a:bodyPr wrap="square" rtlCol="0">
              <a:spAutoFit/>
            </a:bodyPr>
            <a:lstStyle/>
            <a:p>
              <a:r>
                <a:rPr lang="zh-CN" altLang="en-US" b="1" dirty="0" smtClean="0">
                  <a:latin typeface="黑体" panose="02010609060101010101" pitchFamily="49" charset="-122"/>
                  <a:ea typeface="黑体" panose="02010609060101010101" pitchFamily="49" charset="-122"/>
                </a:rPr>
                <a:t>报告题目：</a:t>
              </a:r>
              <a:endParaRPr lang="en-US" altLang="zh-CN" b="1" dirty="0" smtClean="0">
                <a:latin typeface="黑体" panose="02010609060101010101" pitchFamily="49" charset="-122"/>
                <a:ea typeface="黑体" panose="02010609060101010101" pitchFamily="49" charset="-122"/>
              </a:endParaRPr>
            </a:p>
          </p:txBody>
        </p:sp>
        <p:sp>
          <p:nvSpPr>
            <p:cNvPr id="13" name="文本框 12"/>
            <p:cNvSpPr txBox="1"/>
            <p:nvPr/>
          </p:nvSpPr>
          <p:spPr>
            <a:xfrm>
              <a:off x="179506" y="8535165"/>
              <a:ext cx="1553523" cy="370921"/>
            </a:xfrm>
            <a:prstGeom prst="rect">
              <a:avLst/>
            </a:prstGeom>
            <a:noFill/>
          </p:spPr>
          <p:txBody>
            <a:bodyPr wrap="square" rtlCol="0">
              <a:spAutoFit/>
            </a:bodyPr>
            <a:lstStyle/>
            <a:p>
              <a:r>
                <a:rPr lang="zh-CN" altLang="en-US" b="1" dirty="0" smtClean="0">
                  <a:latin typeface="黑体" panose="02010609060101010101" pitchFamily="49" charset="-122"/>
                  <a:ea typeface="黑体" panose="02010609060101010101" pitchFamily="49" charset="-122"/>
                </a:rPr>
                <a:t>报告时间：</a:t>
              </a:r>
              <a:endParaRPr lang="en-US" altLang="zh-CN" b="1" dirty="0" smtClean="0">
                <a:latin typeface="黑体" panose="02010609060101010101" pitchFamily="49" charset="-122"/>
                <a:ea typeface="黑体" panose="02010609060101010101" pitchFamily="49" charset="-122"/>
              </a:endParaRPr>
            </a:p>
          </p:txBody>
        </p:sp>
        <p:sp>
          <p:nvSpPr>
            <p:cNvPr id="14" name="矩形 13"/>
            <p:cNvSpPr/>
            <p:nvPr/>
          </p:nvSpPr>
          <p:spPr>
            <a:xfrm>
              <a:off x="1312450" y="8563740"/>
              <a:ext cx="4249424" cy="338554"/>
            </a:xfrm>
            <a:prstGeom prst="rect">
              <a:avLst/>
            </a:prstGeom>
          </p:spPr>
          <p:txBody>
            <a:bodyPr wrap="square">
              <a:spAutoFit/>
            </a:bodyPr>
            <a:lstStyle/>
            <a:p>
              <a:r>
                <a:rPr lang="en-US" altLang="zh-CN" sz="1600" dirty="0" smtClean="0">
                  <a:latin typeface="黑体" panose="02010609060101010101" pitchFamily="49" charset="-122"/>
                  <a:ea typeface="黑体" panose="02010609060101010101" pitchFamily="49" charset="-122"/>
                </a:rPr>
                <a:t>2016</a:t>
              </a:r>
              <a:r>
                <a:rPr lang="zh-CN" altLang="en-US" sz="1600" dirty="0" smtClean="0">
                  <a:latin typeface="黑体" panose="02010609060101010101" pitchFamily="49" charset="-122"/>
                  <a:ea typeface="黑体" panose="02010609060101010101" pitchFamily="49" charset="-122"/>
                </a:rPr>
                <a:t>年</a:t>
              </a:r>
              <a:r>
                <a:rPr lang="en-US" altLang="zh-CN" sz="1600" dirty="0">
                  <a:latin typeface="黑体" panose="02010609060101010101" pitchFamily="49" charset="-122"/>
                  <a:ea typeface="黑体" panose="02010609060101010101" pitchFamily="49" charset="-122"/>
                </a:rPr>
                <a:t>6</a:t>
              </a:r>
              <a:r>
                <a:rPr lang="zh-CN" altLang="en-US" sz="1600" dirty="0" smtClean="0">
                  <a:latin typeface="黑体" panose="02010609060101010101" pitchFamily="49" charset="-122"/>
                  <a:ea typeface="黑体" panose="02010609060101010101" pitchFamily="49" charset="-122"/>
                </a:rPr>
                <a:t>月</a:t>
              </a:r>
              <a:r>
                <a:rPr lang="en-US" altLang="zh-CN" sz="1600" dirty="0">
                  <a:latin typeface="黑体" panose="02010609060101010101" pitchFamily="49" charset="-122"/>
                  <a:ea typeface="黑体" panose="02010609060101010101" pitchFamily="49" charset="-122"/>
                </a:rPr>
                <a:t>3</a:t>
              </a:r>
              <a:r>
                <a:rPr lang="zh-CN" altLang="en-US" sz="1600" dirty="0" smtClean="0">
                  <a:latin typeface="黑体" panose="02010609060101010101" pitchFamily="49" charset="-122"/>
                  <a:ea typeface="黑体" panose="02010609060101010101" pitchFamily="49" charset="-122"/>
                </a:rPr>
                <a:t>日上午</a:t>
              </a:r>
              <a:r>
                <a:rPr lang="en-US" altLang="zh-CN" sz="1600" dirty="0" smtClean="0">
                  <a:latin typeface="黑体" panose="02010609060101010101" pitchFamily="49" charset="-122"/>
                  <a:ea typeface="黑体" panose="02010609060101010101" pitchFamily="49" charset="-122"/>
                </a:rPr>
                <a:t>10:00--11</a:t>
              </a:r>
              <a:r>
                <a:rPr lang="zh-CN" altLang="en-US" sz="1600" dirty="0" smtClean="0">
                  <a:latin typeface="黑体" panose="02010609060101010101" pitchFamily="49" charset="-122"/>
                  <a:ea typeface="黑体" panose="02010609060101010101" pitchFamily="49" charset="-122"/>
                </a:rPr>
                <a:t>：</a:t>
              </a:r>
              <a:r>
                <a:rPr lang="en-US" altLang="zh-CN" sz="1600" dirty="0" smtClean="0">
                  <a:latin typeface="黑体" panose="02010609060101010101" pitchFamily="49" charset="-122"/>
                  <a:ea typeface="黑体" panose="02010609060101010101" pitchFamily="49" charset="-122"/>
                </a:rPr>
                <a:t>30</a:t>
              </a:r>
              <a:r>
                <a:rPr lang="zh-CN" altLang="en-US" sz="1600" dirty="0" smtClean="0">
                  <a:latin typeface="黑体" panose="02010609060101010101" pitchFamily="49" charset="-122"/>
                  <a:ea typeface="黑体" panose="02010609060101010101" pitchFamily="49" charset="-122"/>
                </a:rPr>
                <a:t>，星期</a:t>
              </a:r>
              <a:r>
                <a:rPr lang="zh-CN" altLang="en-US" sz="1600" dirty="0">
                  <a:latin typeface="黑体" panose="02010609060101010101" pitchFamily="49" charset="-122"/>
                  <a:ea typeface="黑体" panose="02010609060101010101" pitchFamily="49" charset="-122"/>
                </a:rPr>
                <a:t>五</a:t>
              </a:r>
            </a:p>
          </p:txBody>
        </p:sp>
        <p:sp>
          <p:nvSpPr>
            <p:cNvPr id="15" name="文本框 14"/>
            <p:cNvSpPr txBox="1"/>
            <p:nvPr/>
          </p:nvSpPr>
          <p:spPr>
            <a:xfrm>
              <a:off x="179506" y="8930103"/>
              <a:ext cx="1553523" cy="370921"/>
            </a:xfrm>
            <a:prstGeom prst="rect">
              <a:avLst/>
            </a:prstGeom>
            <a:noFill/>
          </p:spPr>
          <p:txBody>
            <a:bodyPr wrap="square" rtlCol="0">
              <a:spAutoFit/>
            </a:bodyPr>
            <a:lstStyle/>
            <a:p>
              <a:r>
                <a:rPr lang="zh-CN" altLang="en-US" b="1" dirty="0" smtClean="0">
                  <a:latin typeface="黑体" panose="02010609060101010101" pitchFamily="49" charset="-122"/>
                  <a:ea typeface="黑体" panose="02010609060101010101" pitchFamily="49" charset="-122"/>
                </a:rPr>
                <a:t>报告地点：</a:t>
              </a:r>
              <a:endParaRPr lang="en-US" altLang="zh-CN" b="1" dirty="0" smtClean="0">
                <a:latin typeface="黑体" panose="02010609060101010101" pitchFamily="49" charset="-122"/>
                <a:ea typeface="黑体" panose="02010609060101010101" pitchFamily="49" charset="-122"/>
              </a:endParaRPr>
            </a:p>
          </p:txBody>
        </p:sp>
        <p:sp>
          <p:nvSpPr>
            <p:cNvPr id="16" name="矩形 15"/>
            <p:cNvSpPr/>
            <p:nvPr/>
          </p:nvSpPr>
          <p:spPr>
            <a:xfrm>
              <a:off x="1312450" y="8950238"/>
              <a:ext cx="4940304" cy="338554"/>
            </a:xfrm>
            <a:prstGeom prst="rect">
              <a:avLst/>
            </a:prstGeom>
          </p:spPr>
          <p:txBody>
            <a:bodyPr wrap="square">
              <a:spAutoFit/>
            </a:bodyPr>
            <a:lstStyle/>
            <a:p>
              <a:r>
                <a:rPr lang="zh-CN" altLang="en-US" sz="1600" dirty="0">
                  <a:latin typeface="黑体" panose="02010609060101010101" pitchFamily="49" charset="-122"/>
                  <a:ea typeface="黑体" panose="02010609060101010101" pitchFamily="49" charset="-122"/>
                </a:rPr>
                <a:t>华中科技大学南一</a:t>
              </a:r>
              <a:r>
                <a:rPr lang="zh-CN" altLang="en-US" sz="1600" dirty="0" smtClean="0">
                  <a:latin typeface="黑体" panose="02010609060101010101" pitchFamily="49" charset="-122"/>
                  <a:ea typeface="黑体" panose="02010609060101010101" pitchFamily="49" charset="-122"/>
                </a:rPr>
                <a:t>楼西</a:t>
              </a:r>
              <a:r>
                <a:rPr lang="en-US" altLang="zh-CN" sz="1600" dirty="0" smtClean="0">
                  <a:latin typeface="黑体" panose="02010609060101010101" pitchFamily="49" charset="-122"/>
                  <a:ea typeface="黑体" panose="02010609060101010101" pitchFamily="49" charset="-122"/>
                </a:rPr>
                <a:t>203</a:t>
              </a:r>
              <a:r>
                <a:rPr lang="zh-CN" altLang="en-US" sz="1600" dirty="0" smtClean="0">
                  <a:latin typeface="黑体" panose="02010609060101010101" pitchFamily="49" charset="-122"/>
                  <a:ea typeface="黑体" panose="02010609060101010101" pitchFamily="49" charset="-122"/>
                </a:rPr>
                <a:t>， 电信学院学术报告厅</a:t>
              </a:r>
              <a:endParaRPr lang="zh-CN" altLang="en-US" sz="1600" dirty="0">
                <a:latin typeface="黑体" panose="02010609060101010101" pitchFamily="49" charset="-122"/>
                <a:ea typeface="黑体" panose="02010609060101010101" pitchFamily="49" charset="-122"/>
              </a:endParaRPr>
            </a:p>
          </p:txBody>
        </p:sp>
        <p:sp>
          <p:nvSpPr>
            <p:cNvPr id="17" name="文本框 16"/>
            <p:cNvSpPr txBox="1"/>
            <p:nvPr/>
          </p:nvSpPr>
          <p:spPr>
            <a:xfrm>
              <a:off x="212842" y="2410805"/>
              <a:ext cx="1536065" cy="369332"/>
            </a:xfrm>
            <a:prstGeom prst="rect">
              <a:avLst/>
            </a:prstGeom>
            <a:noFill/>
          </p:spPr>
          <p:txBody>
            <a:bodyPr wrap="square" rtlCol="0">
              <a:spAutoFit/>
            </a:bodyPr>
            <a:lstStyle/>
            <a:p>
              <a:r>
                <a:rPr lang="zh-CN" altLang="en-US" b="1" dirty="0" smtClean="0">
                  <a:latin typeface="黑体" panose="02010609060101010101" pitchFamily="49" charset="-122"/>
                  <a:ea typeface="黑体" panose="02010609060101010101" pitchFamily="49" charset="-122"/>
                </a:rPr>
                <a:t>报告摘要：</a:t>
              </a:r>
              <a:endParaRPr lang="en-US" altLang="zh-CN" b="1" dirty="0" smtClean="0">
                <a:latin typeface="黑体" panose="02010609060101010101" pitchFamily="49" charset="-122"/>
                <a:ea typeface="黑体" panose="02010609060101010101" pitchFamily="49" charset="-122"/>
              </a:endParaRPr>
            </a:p>
          </p:txBody>
        </p:sp>
        <p:sp>
          <p:nvSpPr>
            <p:cNvPr id="18" name="矩形 17"/>
            <p:cNvSpPr/>
            <p:nvPr/>
          </p:nvSpPr>
          <p:spPr>
            <a:xfrm>
              <a:off x="246414" y="2789792"/>
              <a:ext cx="6368872" cy="2893100"/>
            </a:xfrm>
            <a:prstGeom prst="rect">
              <a:avLst/>
            </a:prstGeom>
          </p:spPr>
          <p:txBody>
            <a:bodyPr wrap="square">
              <a:spAutoFit/>
            </a:bodyPr>
            <a:lstStyle/>
            <a:p>
              <a:pPr algn="just"/>
              <a:r>
                <a:rPr lang="en-US" altLang="zh-CN" sz="1400" dirty="0">
                  <a:latin typeface="Times New Roman" panose="02020603050405020304" pitchFamily="18" charset="0"/>
                  <a:cs typeface="Times New Roman" panose="02020603050405020304" pitchFamily="18" charset="0"/>
                </a:rPr>
                <a:t>To provide a holistic understanding of a scene from an image or video, one promising approach is to reason about the entire image or image set as a whole, which enable us to capture contextual information and handle uncertainty in a principled manner.</a:t>
              </a:r>
            </a:p>
            <a:p>
              <a:pPr algn="just"/>
              <a:r>
                <a:rPr lang="en-US" altLang="zh-CN" sz="1400" dirty="0">
                  <a:latin typeface="Times New Roman" panose="02020603050405020304" pitchFamily="18" charset="0"/>
                  <a:cs typeface="Times New Roman" panose="02020603050405020304" pitchFamily="18" charset="0"/>
                </a:rPr>
                <a:t>This talk will focus on two key issues in this holistic approach to scene understanding. First, we discuss efficient modeling context relations at multiple semantic levels. In particular, we consider the semantic video segmentation task, and propose to incorporate foreground object information by jointly reasoning semantic labels of </a:t>
              </a:r>
              <a:r>
                <a:rPr lang="en-US" altLang="zh-CN" sz="1400" dirty="0" err="1">
                  <a:latin typeface="Times New Roman" panose="02020603050405020304" pitchFamily="18" charset="0"/>
                  <a:cs typeface="Times New Roman" panose="02020603050405020304" pitchFamily="18" charset="0"/>
                </a:rPr>
                <a:t>supervoxels</a:t>
              </a:r>
              <a:r>
                <a:rPr lang="en-US" altLang="zh-CN" sz="1400" dirty="0">
                  <a:latin typeface="Times New Roman" panose="02020603050405020304" pitchFamily="18" charset="0"/>
                  <a:cs typeface="Times New Roman" panose="02020603050405020304" pitchFamily="18" charset="0"/>
                </a:rPr>
                <a:t>, object instances and geometric relations between objects. The second challenge we address is the problem of learning contextual representation by studying the task of object co-detection. We present an approach to co-generating object proposals in multiple images, thus leveraging the collective power of multiple object candidates. I will conclude the talk with future research directions in efficient holistic scene understanding.</a:t>
              </a:r>
            </a:p>
          </p:txBody>
        </p:sp>
        <p:sp>
          <p:nvSpPr>
            <p:cNvPr id="19" name="文本框 18"/>
            <p:cNvSpPr txBox="1"/>
            <p:nvPr/>
          </p:nvSpPr>
          <p:spPr>
            <a:xfrm>
              <a:off x="167605" y="6100943"/>
              <a:ext cx="1536065" cy="369332"/>
            </a:xfrm>
            <a:prstGeom prst="rect">
              <a:avLst/>
            </a:prstGeom>
            <a:noFill/>
          </p:spPr>
          <p:txBody>
            <a:bodyPr wrap="square" rtlCol="0">
              <a:spAutoFit/>
            </a:bodyPr>
            <a:lstStyle/>
            <a:p>
              <a:r>
                <a:rPr lang="zh-CN" altLang="en-US" b="1" dirty="0" smtClean="0">
                  <a:latin typeface="黑体" panose="02010609060101010101" pitchFamily="49" charset="-122"/>
                  <a:ea typeface="黑体" panose="02010609060101010101" pitchFamily="49" charset="-122"/>
                </a:rPr>
                <a:t>报告人简介：</a:t>
              </a:r>
              <a:endParaRPr lang="en-US" altLang="zh-CN" b="1" dirty="0" smtClean="0">
                <a:latin typeface="黑体" panose="02010609060101010101" pitchFamily="49" charset="-122"/>
                <a:ea typeface="黑体" panose="02010609060101010101" pitchFamily="49" charset="-122"/>
              </a:endParaRPr>
            </a:p>
          </p:txBody>
        </p:sp>
        <p:sp>
          <p:nvSpPr>
            <p:cNvPr id="22" name="文本框 21"/>
            <p:cNvSpPr txBox="1"/>
            <p:nvPr/>
          </p:nvSpPr>
          <p:spPr>
            <a:xfrm>
              <a:off x="1558817" y="9330674"/>
              <a:ext cx="4104550" cy="461665"/>
            </a:xfrm>
            <a:prstGeom prst="rect">
              <a:avLst/>
            </a:prstGeom>
            <a:noFill/>
          </p:spPr>
          <p:txBody>
            <a:bodyPr wrap="square" rtlCol="0">
              <a:spAutoFit/>
            </a:bodyPr>
            <a:lstStyle/>
            <a:p>
              <a:r>
                <a:rPr lang="zh-CN" altLang="en-US" sz="2400" b="1" dirty="0" smtClean="0">
                  <a:effectLst>
                    <a:outerShdw blurRad="38100" dist="38100" dir="2700000" algn="tl">
                      <a:srgbClr val="000000">
                        <a:alpha val="43137"/>
                      </a:srgbClr>
                    </a:outerShdw>
                  </a:effectLst>
                </a:rPr>
                <a:t>欢迎各位师生参加！</a:t>
              </a:r>
              <a:endParaRPr lang="zh-CN" altLang="en-US" sz="2400" b="1" dirty="0">
                <a:effectLst>
                  <a:outerShdw blurRad="38100" dist="38100" dir="2700000" algn="tl">
                    <a:srgbClr val="000000">
                      <a:alpha val="43137"/>
                    </a:srgbClr>
                  </a:outerShdw>
                </a:effectLst>
              </a:endParaRPr>
            </a:p>
          </p:txBody>
        </p:sp>
        <p:pic>
          <p:nvPicPr>
            <p:cNvPr id="21" name="Picture 4" descr="http://ei.hust.edu.cn/images/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52" y="-2933"/>
              <a:ext cx="6816197" cy="1108786"/>
            </a:xfrm>
            <a:prstGeom prst="rect">
              <a:avLst/>
            </a:prstGeom>
            <a:noFill/>
            <a:extLst>
              <a:ext uri="{909E8E84-426E-40DD-AFC4-6F175D3DCCD1}">
                <a14:hiddenFill xmlns:a14="http://schemas.microsoft.com/office/drawing/2010/main">
                  <a:solidFill>
                    <a:srgbClr val="FFFFFF"/>
                  </a:solidFill>
                </a14:hiddenFill>
              </a:ext>
            </a:extLst>
          </p:spPr>
        </p:pic>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4287" y="5692331"/>
              <a:ext cx="1230999" cy="1449304"/>
            </a:xfrm>
            <a:prstGeom prst="roundRect">
              <a:avLst>
                <a:gd name="adj" fmla="val 16667"/>
              </a:avLst>
            </a:prstGeom>
            <a:ln>
              <a:noFill/>
            </a:ln>
            <a:effectLst>
              <a:outerShdw blurRad="63500" sx="102000" sy="102000" algn="ctr" rotWithShape="0">
                <a:prstClr val="black">
                  <a:alpha val="40000"/>
                </a:prst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5" name="矩形 24"/>
            <p:cNvSpPr/>
            <p:nvPr/>
          </p:nvSpPr>
          <p:spPr>
            <a:xfrm>
              <a:off x="212842" y="6479714"/>
              <a:ext cx="6368872" cy="2031325"/>
            </a:xfrm>
            <a:prstGeom prst="rect">
              <a:avLst/>
            </a:prstGeom>
          </p:spPr>
          <p:txBody>
            <a:bodyPr wrap="square">
              <a:spAutoFit/>
            </a:bodyPr>
            <a:lstStyle/>
            <a:p>
              <a:pPr algn="just"/>
              <a:r>
                <a:rPr lang="en-US" altLang="zh-CN" sz="1400" dirty="0" err="1">
                  <a:latin typeface="Times New Roman" panose="02020603050405020304" pitchFamily="18" charset="0"/>
                  <a:cs typeface="Times New Roman" panose="02020603050405020304" pitchFamily="18" charset="0"/>
                </a:rPr>
                <a:t>Xuming</a:t>
              </a:r>
              <a:r>
                <a:rPr lang="en-US" altLang="zh-CN" sz="1400" dirty="0">
                  <a:latin typeface="Times New Roman" panose="02020603050405020304" pitchFamily="18" charset="0"/>
                  <a:cs typeface="Times New Roman" panose="02020603050405020304" pitchFamily="18" charset="0"/>
                </a:rPr>
                <a:t> He is a Senior Researcher at National ICT Australia </a:t>
              </a:r>
              <a:r>
                <a:rPr lang="en-US" altLang="zh-CN" sz="1400" dirty="0" smtClean="0">
                  <a:latin typeface="Times New Roman" panose="02020603050405020304" pitchFamily="18" charset="0"/>
                  <a:cs typeface="Times New Roman" panose="02020603050405020304" pitchFamily="18" charset="0"/>
                </a:rPr>
                <a:t>(</a:t>
              </a:r>
              <a:r>
                <a:rPr lang="en-US" altLang="zh-CN" sz="1400" dirty="0">
                  <a:latin typeface="Times New Roman" panose="02020603050405020304" pitchFamily="18" charset="0"/>
                  <a:cs typeface="Times New Roman" panose="02020603050405020304" pitchFamily="18" charset="0"/>
                </a:rPr>
                <a:t>NICTA</a:t>
              </a:r>
              <a:r>
                <a:rPr lang="en-US" altLang="zh-CN" sz="1400" dirty="0" smtClean="0">
                  <a:latin typeface="Times New Roman" panose="02020603050405020304" pitchFamily="18" charset="0"/>
                  <a:cs typeface="Times New Roman" panose="02020603050405020304" pitchFamily="18" charset="0"/>
                </a:rPr>
                <a:t>)</a:t>
              </a:r>
            </a:p>
            <a:p>
              <a:pPr algn="just"/>
              <a:r>
                <a:rPr lang="en-US" altLang="zh-CN" sz="1400" dirty="0" smtClean="0">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and also an adjunct Fellow at Australian </a:t>
              </a:r>
              <a:r>
                <a:rPr lang="en-US" altLang="zh-CN" sz="1400" dirty="0" smtClean="0">
                  <a:latin typeface="Times New Roman" panose="02020603050405020304" pitchFamily="18" charset="0"/>
                  <a:cs typeface="Times New Roman" panose="02020603050405020304" pitchFamily="18" charset="0"/>
                </a:rPr>
                <a:t>National </a:t>
              </a:r>
              <a:r>
                <a:rPr lang="en-US" altLang="zh-CN" sz="1400" dirty="0">
                  <a:latin typeface="Times New Roman" panose="02020603050405020304" pitchFamily="18" charset="0"/>
                  <a:cs typeface="Times New Roman" panose="02020603050405020304" pitchFamily="18" charset="0"/>
                </a:rPr>
                <a:t>University (ANU). </a:t>
              </a:r>
              <a:endParaRPr lang="en-US" altLang="zh-CN" sz="1400" dirty="0" smtClean="0">
                <a:latin typeface="Times New Roman" panose="02020603050405020304" pitchFamily="18" charset="0"/>
                <a:cs typeface="Times New Roman" panose="02020603050405020304" pitchFamily="18" charset="0"/>
              </a:endParaRPr>
            </a:p>
            <a:p>
              <a:pPr algn="just"/>
              <a:r>
                <a:rPr lang="en-US" altLang="zh-CN" sz="1400" dirty="0" smtClean="0">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He received the B.Sc. and M.Sc. </a:t>
              </a:r>
              <a:r>
                <a:rPr lang="en-US" altLang="zh-CN" sz="1400" dirty="0" smtClean="0">
                  <a:latin typeface="Times New Roman" panose="02020603050405020304" pitchFamily="18" charset="0"/>
                  <a:cs typeface="Times New Roman" panose="02020603050405020304" pitchFamily="18" charset="0"/>
                </a:rPr>
                <a:t>degrees </a:t>
              </a:r>
              <a:r>
                <a:rPr lang="en-US" altLang="zh-CN" sz="1400" dirty="0">
                  <a:latin typeface="Times New Roman" panose="02020603050405020304" pitchFamily="18" charset="0"/>
                  <a:cs typeface="Times New Roman" panose="02020603050405020304" pitchFamily="18" charset="0"/>
                </a:rPr>
                <a:t>in electronics engineering </a:t>
              </a:r>
              <a:endParaRPr lang="en-US" altLang="zh-CN" sz="1400" dirty="0" smtClean="0">
                <a:latin typeface="Times New Roman" panose="02020603050405020304" pitchFamily="18" charset="0"/>
                <a:cs typeface="Times New Roman" panose="02020603050405020304" pitchFamily="18" charset="0"/>
              </a:endParaRPr>
            </a:p>
            <a:p>
              <a:pPr algn="just"/>
              <a:r>
                <a:rPr lang="en-US" altLang="zh-CN" sz="1400" dirty="0" smtClean="0">
                  <a:latin typeface="Times New Roman" panose="02020603050405020304" pitchFamily="18" charset="0"/>
                  <a:cs typeface="Times New Roman" panose="02020603050405020304" pitchFamily="18" charset="0"/>
                </a:rPr>
                <a:t>from </a:t>
              </a:r>
              <a:r>
                <a:rPr lang="en-US" altLang="zh-CN" sz="1400" dirty="0">
                  <a:latin typeface="Times New Roman" panose="02020603050405020304" pitchFamily="18" charset="0"/>
                  <a:cs typeface="Times New Roman" panose="02020603050405020304" pitchFamily="18" charset="0"/>
                </a:rPr>
                <a:t>Shanghai Jiao Tong University, and Ph.D. degree in computer science from the University of Toronto in 2008. He held a postdoctoral position at the University of California at Los Angeles (UCLA) before joining NICTA. His research interests include semantic segmentation, 3D scene understanding, visual motion analysis, and efficient inference and learning in structured models.</a:t>
              </a:r>
            </a:p>
            <a:p>
              <a:pPr algn="just"/>
              <a:r>
                <a:rPr lang="en-US" altLang="zh-CN" sz="1400" dirty="0">
                  <a:latin typeface="Times New Roman" panose="02020603050405020304" pitchFamily="18" charset="0"/>
                  <a:cs typeface="Times New Roman" panose="02020603050405020304" pitchFamily="18" charset="0"/>
                </a:rPr>
                <a:t>ANU personal webpage</a:t>
              </a:r>
              <a:r>
                <a:rPr lang="en-US" altLang="zh-CN" sz="1400" dirty="0" smtClean="0">
                  <a:latin typeface="Times New Roman" panose="02020603050405020304" pitchFamily="18" charset="0"/>
                  <a:cs typeface="Times New Roman" panose="02020603050405020304" pitchFamily="18" charset="0"/>
                </a:rPr>
                <a:t>: </a:t>
              </a:r>
              <a:r>
                <a:rPr lang="en-US" altLang="zh-CN" sz="1400" dirty="0" smtClean="0">
                  <a:latin typeface="Times New Roman" panose="02020603050405020304" pitchFamily="18" charset="0"/>
                  <a:cs typeface="Times New Roman" panose="02020603050405020304" pitchFamily="18" charset="0"/>
                  <a:hlinkClick r:id="rId4"/>
                </a:rPr>
                <a:t>http://users.cecs.anu.edu.au/~hexm/</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grpSp>
    </p:spTree>
    <p:extLst>
      <p:ext uri="{BB962C8B-B14F-4D97-AF65-F5344CB8AC3E}">
        <p14:creationId xmlns:p14="http://schemas.microsoft.com/office/powerpoint/2010/main" val="3719315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162</TotalTime>
  <Words>342</Words>
  <Application>Microsoft Office PowerPoint</Application>
  <PresentationFormat>自定义</PresentationFormat>
  <Paragraphs>19</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黑体</vt:lpstr>
      <vt:lpstr>宋体</vt:lpstr>
      <vt:lpstr>Arial</vt:lpstr>
      <vt:lpstr>Calibri</vt:lpstr>
      <vt:lpstr>Calibri Light</vt:lpstr>
      <vt:lpstr>Times New Roman</vt:lpstr>
      <vt:lpstr>Office Theme</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周志超</cp:lastModifiedBy>
  <cp:revision>72</cp:revision>
  <dcterms:created xsi:type="dcterms:W3CDTF">2016-01-04T08:29:00Z</dcterms:created>
  <dcterms:modified xsi:type="dcterms:W3CDTF">2016-05-30T11:45:50Z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2052-10.1.0.5400</vt:lpwstr>
  </property>
</Properties>
</file>